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E6D4F9-8D33-4272-B1B1-2D3904D175AC}" v="27" dt="2021-04-21T12:30:13.3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Keskmine laad 4 – rõhk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136E5EA-3875-4D6C-9C7D-81192F0F2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B9D5204D-A697-4A1F-A704-146790112C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4D72B25C-4A00-42B5-96F4-A75F52D56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03C6DE21-2A9E-4D3C-A6EE-46893FDF1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895E0C5-B3A4-46E0-9E92-4E009A06E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8732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4560B45-5F10-4D3A-9977-B4A4020C6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5A636F55-B261-4F50-BAFB-5C7E90654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89F7F22-0758-464A-BBDF-17169CCB0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FB73277B-2DF4-4A50-8684-ECC082890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04E0C2A-EB66-49EB-94A2-0E8C4FBB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5013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FA80E846-2CE3-4461-BC3A-349F0C4BE1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AEADF236-AE09-468C-909F-6B66E9830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1ECA87FD-AC50-4A81-9096-3CE37A4B0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E7D02BE8-A8F3-4600-AE25-B44E2939E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E29BCF13-C102-44B9-B883-341A96C80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11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94D1197-0C51-4063-9196-9FFA04818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85F62B2-C497-4DBB-8C37-62A4D54A4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0568B04-A047-4972-AF59-C0EC6B54F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D61AD72A-0944-4EDE-8739-3628BA63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764C2129-F383-4F3B-BDB2-EFC1D9214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268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11AD266-EC9C-401C-B011-B5B104B5D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02AB6DB6-E60D-414D-911E-D32A2DE54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709B8AB-71B2-4281-B8ED-9366FC1AA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482948F-3636-4AD3-98BE-1C801903D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E9598F90-1C14-40F5-B911-6983297B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090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D3E84C7-AB45-4E76-8CC7-BC215D03F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FD25B6B1-5476-4DE1-A439-D9CE33472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970A081D-E0AB-48DB-A85E-8026EC37A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6946E010-0945-42D0-BD57-4378FED76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27E56424-05FA-4890-A4D8-F56469BF1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4E7C9D56-A482-45C7-8847-2B0C29041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3990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4CC3AD8-14C7-4871-A654-2B32E6445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AB2D09CB-36B5-4678-A2A9-F1125EA02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275F560B-D8B7-4993-A02B-AA84FEA35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A803532F-0849-4FBA-9329-2BFDA5B49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C533D71D-123C-417B-BF7C-5511C74BE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0BE665F5-FCD4-42C6-9E1A-9F7E10E6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7E05C4AE-918E-4FE1-8EED-55B3EEBAC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C3B16241-D914-44DE-8ABB-F80A733D6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935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E0C820B-1D95-4FFF-9615-195720B50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C6EBA6B3-EBBF-484E-BF38-568063E0E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B791B30-9630-4F53-8744-72337FA17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1C305ECF-E358-4E5E-9C57-6D831597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7060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2D98D28A-D78F-4EB4-8F41-00282DB1E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5053C889-342F-4B40-874E-58B6ECED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6C82E6FB-1637-4312-91F0-48F877294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8448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841466F-E0A4-4A01-80B9-FF63EDF37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34FF987-F792-4897-B188-3FD1D7722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04F53CA8-5E4D-4B1B-9F61-82A0AEB04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1EC74B01-470F-4C76-B423-9A54B0A90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3B939AD2-6CE3-4E99-BFE6-AAAE860FA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186A42F0-6189-4EDE-AA7A-A8AC57F85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5739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F0C4328-274D-4224-841B-2765E6AFA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902C1843-9A8F-41B7-A987-442DF7FDD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51BEA167-F8EE-4529-8796-B64A5BCB0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B954F4F4-9854-4982-9F27-AF2D06F8C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95C8F098-A9D3-482F-B169-DFAF7DEBE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D81DBB59-5F63-4D91-B132-47F9C5B7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3043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405CC9AD-EB0D-400D-BF8E-CEDDB0806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1158A8BE-192E-45AA-8D8B-F15326BED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8A4E4210-4593-4CAC-9867-B20363658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C0596-CC0F-4681-ACF7-05D59ED085A2}" type="datetimeFigureOut">
              <a:rPr lang="et-EE" smtClean="0"/>
              <a:t>29.04.2021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B7C3A9F7-33AB-4892-A6C0-36478004C7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ACE465FC-4161-4E8F-B3E0-E3623B36CC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B9FDE-D353-4BE4-B52E-59BB9210BD9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9629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355CA787-B640-487C-A876-1BB1C19CF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0864" y="1636191"/>
            <a:ext cx="6887196" cy="3270568"/>
          </a:xfrm>
          <a:noFill/>
        </p:spPr>
        <p:txBody>
          <a:bodyPr anchor="ctr">
            <a:normAutofit/>
          </a:bodyPr>
          <a:lstStyle/>
          <a:p>
            <a:r>
              <a:rPr lang="et-EE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Viljandi Vallavalitsuse </a:t>
            </a:r>
            <a:r>
              <a:rPr lang="et-EE" sz="36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teenuste kvaliteedi                  </a:t>
            </a:r>
            <a:r>
              <a:rPr lang="et-EE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rahulolu uuring 2021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15" name="Objekt 14">
            <a:extLst>
              <a:ext uri="{FF2B5EF4-FFF2-40B4-BE49-F238E27FC236}">
                <a16:creationId xmlns:a16="http://schemas.microsoft.com/office/drawing/2014/main" id="{11748216-3F0A-4462-AFAD-9E52183A9F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30244"/>
              </p:ext>
            </p:extLst>
          </p:nvPr>
        </p:nvGraphicFramePr>
        <p:xfrm>
          <a:off x="9945459" y="6402350"/>
          <a:ext cx="1944216" cy="396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3102207" imgH="631530" progId="CorelDraw.Graphic.16">
                  <p:embed/>
                </p:oleObj>
              </mc:Choice>
              <mc:Fallback>
                <p:oleObj name="CorelDRAW" r:id="rId2" imgW="3102207" imgH="631530" progId="CorelDraw.Graphic.16">
                  <p:embed/>
                  <p:pic>
                    <p:nvPicPr>
                      <p:cNvPr id="15" name="Objekt 14">
                        <a:extLst>
                          <a:ext uri="{FF2B5EF4-FFF2-40B4-BE49-F238E27FC236}">
                            <a16:creationId xmlns:a16="http://schemas.microsoft.com/office/drawing/2014/main" id="{11748216-3F0A-4462-AFAD-9E52183A9F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45459" y="6402350"/>
                        <a:ext cx="1944216" cy="396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3279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C6DC50-1ECA-4708-AA86-A0630BA2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698170"/>
            <a:ext cx="11442372" cy="4516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1" dirty="0">
                <a:solidFill>
                  <a:schemeClr val="accent5">
                    <a:lumMod val="50000"/>
                  </a:schemeClr>
                </a:solidFill>
              </a:rPr>
              <a:t>Rahulolu </a:t>
            </a:r>
            <a:r>
              <a:rPr lang="et-EE" sz="3200" b="1" dirty="0">
                <a:solidFill>
                  <a:schemeClr val="accent5">
                    <a:lumMod val="50000"/>
                  </a:schemeClr>
                </a:solidFill>
              </a:rPr>
              <a:t>haridus-, spordi- ja kultuuriteenuste kvaliteediga</a:t>
            </a:r>
          </a:p>
        </p:txBody>
      </p:sp>
      <p:sp>
        <p:nvSpPr>
          <p:cNvPr id="27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E06301FC-0760-42FD-8229-BAA9D0240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0938" y="110388"/>
            <a:ext cx="1944793" cy="402371"/>
          </a:xfrm>
          <a:prstGeom prst="rect">
            <a:avLst/>
          </a:prstGeom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BBBDFF81-F6EF-4DB8-86B7-CA3100977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765805"/>
              </p:ext>
            </p:extLst>
          </p:nvPr>
        </p:nvGraphicFramePr>
        <p:xfrm>
          <a:off x="757981" y="2723971"/>
          <a:ext cx="5616186" cy="292943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4181099">
                  <a:extLst>
                    <a:ext uri="{9D8B030D-6E8A-4147-A177-3AD203B41FA5}">
                      <a16:colId xmlns:a16="http://schemas.microsoft.com/office/drawing/2014/main" val="3860026393"/>
                    </a:ext>
                  </a:extLst>
                </a:gridCol>
                <a:gridCol w="1435087">
                  <a:extLst>
                    <a:ext uri="{9D8B030D-6E8A-4147-A177-3AD203B41FA5}">
                      <a16:colId xmlns:a16="http://schemas.microsoft.com/office/drawing/2014/main" val="3886165087"/>
                    </a:ext>
                  </a:extLst>
                </a:gridCol>
              </a:tblGrid>
              <a:tr h="532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Kvaliteedi komponent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Hinnang 10-palli skaalal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902112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Info leidmise lihtsus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39433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Kasutamise mugavus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36806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Osutamise kiirus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3614175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asjakohasus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1937784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meeldivus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8883605"/>
                  </a:ext>
                </a:extLst>
              </a:tr>
            </a:tbl>
          </a:graphicData>
        </a:graphic>
      </p:graphicFrame>
      <p:pic>
        <p:nvPicPr>
          <p:cNvPr id="5" name="Pilt 4">
            <a:extLst>
              <a:ext uri="{FF2B5EF4-FFF2-40B4-BE49-F238E27FC236}">
                <a16:creationId xmlns:a16="http://schemas.microsoft.com/office/drawing/2014/main" id="{705D1A08-7610-4F17-BB74-1F18580C4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8244" y="2723970"/>
            <a:ext cx="4785775" cy="292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528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C6DC50-1ECA-4708-AA86-A0630BA2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98" y="1139126"/>
            <a:ext cx="5819477" cy="49450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sz="3200" b="1" dirty="0">
                <a:solidFill>
                  <a:schemeClr val="accent5">
                    <a:lumMod val="50000"/>
                  </a:schemeClr>
                </a:solidFill>
              </a:rPr>
              <a:t>        </a:t>
            </a:r>
            <a:r>
              <a:rPr lang="et-EE" sz="3500" b="1" dirty="0">
                <a:solidFill>
                  <a:schemeClr val="accent5">
                    <a:lumMod val="50000"/>
                  </a:schemeClr>
                </a:solidFill>
              </a:rPr>
              <a:t>Infovahetus Viljandi vallaga</a:t>
            </a:r>
          </a:p>
          <a:p>
            <a:pPr algn="just"/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Peamiselt hangitakse Viljandi vallaga seotud infot valla kodulehelt ja ajalehest Viljandi Valla Teataja. Lisaks on olulised infoallikad Viljandi valla sotsiaalmeediakonto </a:t>
            </a:r>
            <a:r>
              <a:rPr lang="et-EE" dirty="0" err="1">
                <a:solidFill>
                  <a:schemeClr val="accent5">
                    <a:lumMod val="50000"/>
                  </a:schemeClr>
                </a:solidFill>
              </a:rPr>
              <a:t>Facebook´is</a:t>
            </a: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ja ajaleht Sakala. </a:t>
            </a:r>
          </a:p>
          <a:p>
            <a:pPr algn="just"/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Kodulehel esitatava info leidmise lihtsust hindasid uuringus osalejad hindega 6,75. </a:t>
            </a:r>
          </a:p>
          <a:p>
            <a:pPr algn="just"/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Viljandi valla kodulehel olevat teavet peavad piisavaks 73% osalejatest ja puudulikuks 27%. </a:t>
            </a:r>
          </a:p>
        </p:txBody>
      </p:sp>
      <p:sp>
        <p:nvSpPr>
          <p:cNvPr id="27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E06301FC-0760-42FD-8229-BAA9D0240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0938" y="110388"/>
            <a:ext cx="1944793" cy="4023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989D38-8F3A-48BB-A8DC-DE0D17D5B73B}"/>
              </a:ext>
            </a:extLst>
          </p:cNvPr>
          <p:cNvSpPr txBox="1"/>
          <p:nvPr/>
        </p:nvSpPr>
        <p:spPr>
          <a:xfrm>
            <a:off x="6720397" y="1657824"/>
            <a:ext cx="491822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800" b="1" i="1" dirty="0">
                <a:solidFill>
                  <a:schemeClr val="accent5">
                    <a:lumMod val="50000"/>
                  </a:schemeClr>
                </a:solidFill>
              </a:rPr>
              <a:t>Viljandi valla koduleht vajab täiendamist: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t-EE" sz="2800" i="1" dirty="0">
                <a:solidFill>
                  <a:schemeClr val="accent5">
                    <a:lumMod val="50000"/>
                  </a:schemeClr>
                </a:solidFill>
              </a:rPr>
              <a:t>Info leidmine on keeruline.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t-EE" sz="2800" i="1" dirty="0">
                <a:solidFill>
                  <a:schemeClr val="accent5">
                    <a:lumMod val="50000"/>
                  </a:schemeClr>
                </a:solidFill>
              </a:rPr>
              <a:t>Info ei uuene õigeaegselt.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t-EE" sz="2800" i="1" dirty="0">
                <a:solidFill>
                  <a:schemeClr val="accent5">
                    <a:lumMod val="50000"/>
                  </a:schemeClr>
                </a:solidFill>
              </a:rPr>
              <a:t>Mittetöötavad lingid.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t-EE" sz="2800" i="1" dirty="0">
                <a:solidFill>
                  <a:schemeClr val="accent5">
                    <a:lumMod val="50000"/>
                  </a:schemeClr>
                </a:solidFill>
              </a:rPr>
              <a:t>Koduleht ei ole loetav mobiilivaates.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t-EE" dirty="0"/>
          </a:p>
        </p:txBody>
      </p:sp>
      <p:pic>
        <p:nvPicPr>
          <p:cNvPr id="10" name="Pilt 9">
            <a:extLst>
              <a:ext uri="{FF2B5EF4-FFF2-40B4-BE49-F238E27FC236}">
                <a16:creationId xmlns:a16="http://schemas.microsoft.com/office/drawing/2014/main" id="{D696D7D6-9227-4B48-A32D-9A7912A0F1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5574" y="4756689"/>
            <a:ext cx="1243287" cy="120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487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C6DC50-1ECA-4708-AA86-A0630BA2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331650"/>
            <a:ext cx="10782094" cy="48828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t-EE" sz="3200" b="1" dirty="0">
                <a:solidFill>
                  <a:schemeClr val="accent5">
                    <a:lumMod val="50000"/>
                  </a:schemeClr>
                </a:solidFill>
              </a:rPr>
              <a:t>Kokkuvõte - mis on hästi õnnestunud 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Vald on aktiivne ja läheb uuendustega kaasa.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Hästi on korraldatud tunnustamine.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Olemas on vajalikud teenused ja asutused.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Asjaajamise lihtsus ja kättesaadavus.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Erinevaid piirkondi hõlmavad projektid. 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Vald areneb ja leitakse uusi võimalusi arendada keskusi.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Tähelepanu lastel ja lastega peredel - suur sünnitoetus ja piisavalt lasteaedu.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Hästi toetatud sporditegevus.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Kergliiklusteede rajamine. </a:t>
            </a:r>
          </a:p>
          <a:p>
            <a:endParaRPr lang="et-EE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t-EE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E06301FC-0760-42FD-8229-BAA9D0240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0938" y="110388"/>
            <a:ext cx="1944793" cy="4023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989D38-8F3A-48BB-A8DC-DE0D17D5B73B}"/>
              </a:ext>
            </a:extLst>
          </p:cNvPr>
          <p:cNvSpPr txBox="1"/>
          <p:nvPr/>
        </p:nvSpPr>
        <p:spPr>
          <a:xfrm>
            <a:off x="9215021" y="1657824"/>
            <a:ext cx="242360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t-EE" dirty="0"/>
          </a:p>
        </p:txBody>
      </p:sp>
      <p:pic>
        <p:nvPicPr>
          <p:cNvPr id="5" name="Pilt 4" descr="Smiling face outline outline">
            <a:extLst>
              <a:ext uri="{FF2B5EF4-FFF2-40B4-BE49-F238E27FC236}">
                <a16:creationId xmlns:a16="http://schemas.microsoft.com/office/drawing/2014/main" id="{114FA873-AB11-4E2C-8D31-CBB21335CF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96435" y="2041046"/>
            <a:ext cx="1949917" cy="1949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226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C6DC50-1ECA-4708-AA86-A0630BA2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331650"/>
            <a:ext cx="8827390" cy="48828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t-EE" sz="3200" b="1" dirty="0">
                <a:solidFill>
                  <a:schemeClr val="accent5">
                    <a:lumMod val="50000"/>
                  </a:schemeClr>
                </a:solidFill>
              </a:rPr>
              <a:t>Kokkuvõte – mis vajab rohkem tähelepanu </a:t>
            </a:r>
            <a:endParaRPr lang="et-EE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Finantseerimise ühtlasem hajutamine üle valla. 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Viljandi vallal puudub oma ettevõtjate liit.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Ametnike suhtumine.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Mõistlik ressursside kasutus.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Rohkem sõimekohti lasteaedadesse.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Viiratsi lasteaia järjekorra probleem.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Viiratsi Kool 9-klassiliseks. 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Ramsi VAK võiks olla lahti nädalavahetustel.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Soovitakse kergliiklusteid erinevatesse valla piirkondadesse.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Teede remont ja hooldamine.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Jäätmete vedu valla kaugemates piirkondades. </a:t>
            </a:r>
          </a:p>
          <a:p>
            <a:r>
              <a:rPr lang="et-EE" dirty="0" err="1">
                <a:solidFill>
                  <a:schemeClr val="accent5">
                    <a:lumMod val="50000"/>
                  </a:schemeClr>
                </a:solidFill>
              </a:rPr>
              <a:t>Holstre</a:t>
            </a: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küla valgustuse probleem.</a:t>
            </a:r>
          </a:p>
          <a:p>
            <a:pPr marL="0" indent="0">
              <a:buNone/>
            </a:pPr>
            <a:endParaRPr lang="et-EE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t-EE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t-EE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E06301FC-0760-42FD-8229-BAA9D0240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0938" y="110388"/>
            <a:ext cx="1944793" cy="4023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989D38-8F3A-48BB-A8DC-DE0D17D5B73B}"/>
              </a:ext>
            </a:extLst>
          </p:cNvPr>
          <p:cNvSpPr txBox="1"/>
          <p:nvPr/>
        </p:nvSpPr>
        <p:spPr>
          <a:xfrm>
            <a:off x="9215021" y="1657824"/>
            <a:ext cx="242360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t-EE" dirty="0"/>
          </a:p>
        </p:txBody>
      </p:sp>
      <p:pic>
        <p:nvPicPr>
          <p:cNvPr id="8" name="Pilt 7" descr="Sad face outline outline">
            <a:extLst>
              <a:ext uri="{FF2B5EF4-FFF2-40B4-BE49-F238E27FC236}">
                <a16:creationId xmlns:a16="http://schemas.microsoft.com/office/drawing/2014/main" id="{90CDD021-20D3-41F0-89D0-2D105D0D50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52782" y="2072927"/>
            <a:ext cx="2013419" cy="183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884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C6DC50-1ECA-4708-AA86-A0630BA2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331650"/>
            <a:ext cx="8827390" cy="48828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t-EE" sz="3200" b="1" dirty="0">
                <a:solidFill>
                  <a:schemeClr val="accent5">
                    <a:lumMod val="50000"/>
                  </a:schemeClr>
                </a:solidFill>
              </a:rPr>
              <a:t>Rahulolu uuringu kokkuvõte:</a:t>
            </a:r>
          </a:p>
          <a:p>
            <a:pPr marL="0" indent="0">
              <a:buNone/>
            </a:pPr>
            <a:endParaRPr lang="et-EE" sz="32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Enamikke teenuseid hinnati küsitluses keskmisest kõrgemalt, st oli antud kõrgem hinne kui 5. 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Ehitus- ja planeerimisteenuste kasutamismugavust ja teenuse osutamise kiirust hinnati keskmisest madalamaks.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Kuna küsitlusele vastanuist 61% olid lastega pered, annab küsitlus infot just selles kontekstis. Seda kinnitab asjaolu, et ühed enam kasutatavad teenused olid lasteaiakoha taotlemine, sünnitoetus ja sünni registreerimine. 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Tähelepanu juhiti teede hooldusele ja remondile ning jäätmete </a:t>
            </a:r>
            <a:r>
              <a:rPr lang="et-EE" dirty="0" err="1">
                <a:solidFill>
                  <a:schemeClr val="accent5">
                    <a:lumMod val="50000"/>
                  </a:schemeClr>
                </a:solidFill>
              </a:rPr>
              <a:t>äraveo</a:t>
            </a: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probleemile, mis olid enim kasutatavad teenused. 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Samuti on oluline pöörata tähelepanu valla kodulehel esitatud info leidmise lihtsusele ja vajaliku info olemasolule.  </a:t>
            </a:r>
          </a:p>
          <a:p>
            <a:endParaRPr lang="et-EE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E06301FC-0760-42FD-8229-BAA9D0240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0938" y="110388"/>
            <a:ext cx="1944793" cy="4023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989D38-8F3A-48BB-A8DC-DE0D17D5B73B}"/>
              </a:ext>
            </a:extLst>
          </p:cNvPr>
          <p:cNvSpPr txBox="1"/>
          <p:nvPr/>
        </p:nvSpPr>
        <p:spPr>
          <a:xfrm>
            <a:off x="9215021" y="1657824"/>
            <a:ext cx="242360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t-EE" sz="28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61574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7E9F3DD-1334-49AF-B937-4D14D01EE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980" y="168676"/>
            <a:ext cx="11205633" cy="6060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sz="3600" b="1" dirty="0">
                <a:solidFill>
                  <a:schemeClr val="accent5">
                    <a:lumMod val="50000"/>
                  </a:schemeClr>
                </a:solidFill>
              </a:rPr>
              <a:t>              </a:t>
            </a:r>
          </a:p>
          <a:p>
            <a:pPr marL="0" indent="0">
              <a:buNone/>
            </a:pPr>
            <a:r>
              <a:rPr lang="et-EE" sz="3600" b="1" dirty="0">
                <a:solidFill>
                  <a:schemeClr val="accent5">
                    <a:lumMod val="50000"/>
                  </a:schemeClr>
                </a:solidFill>
              </a:rPr>
              <a:t>             Sisukord:</a:t>
            </a:r>
          </a:p>
          <a:p>
            <a:pPr marL="0" indent="0">
              <a:buNone/>
            </a:pPr>
            <a:endParaRPr lang="et-EE" sz="3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t-EE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5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istkülik: ümarnurkne 28">
            <a:extLst>
              <a:ext uri="{FF2B5EF4-FFF2-40B4-BE49-F238E27FC236}">
                <a16:creationId xmlns:a16="http://schemas.microsoft.com/office/drawing/2014/main" id="{156772BD-3336-4A99-9E05-3CE3769EB35D}"/>
              </a:ext>
            </a:extLst>
          </p:cNvPr>
          <p:cNvSpPr/>
          <p:nvPr/>
        </p:nvSpPr>
        <p:spPr>
          <a:xfrm>
            <a:off x="2149437" y="1681608"/>
            <a:ext cx="7207201" cy="8561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2800" dirty="0">
                <a:solidFill>
                  <a:schemeClr val="accent5">
                    <a:lumMod val="50000"/>
                  </a:schemeClr>
                </a:solidFill>
              </a:rPr>
              <a:t>Sissejuhatus</a:t>
            </a:r>
          </a:p>
        </p:txBody>
      </p:sp>
      <p:sp>
        <p:nvSpPr>
          <p:cNvPr id="37" name="Ristkülik: ümarnurkne 36">
            <a:extLst>
              <a:ext uri="{FF2B5EF4-FFF2-40B4-BE49-F238E27FC236}">
                <a16:creationId xmlns:a16="http://schemas.microsoft.com/office/drawing/2014/main" id="{D6080397-BE07-469E-A6DA-CEC36DBFD7A4}"/>
              </a:ext>
            </a:extLst>
          </p:cNvPr>
          <p:cNvSpPr/>
          <p:nvPr/>
        </p:nvSpPr>
        <p:spPr>
          <a:xfrm>
            <a:off x="2149437" y="2669780"/>
            <a:ext cx="7207201" cy="8561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2800" dirty="0">
                <a:solidFill>
                  <a:schemeClr val="accent5">
                    <a:lumMod val="50000"/>
                  </a:schemeClr>
                </a:solidFill>
              </a:rPr>
              <a:t>Hinnang teenuste kvaliteedile</a:t>
            </a:r>
          </a:p>
        </p:txBody>
      </p:sp>
      <p:sp>
        <p:nvSpPr>
          <p:cNvPr id="38" name="Ristkülik: ümarnurkne 37">
            <a:extLst>
              <a:ext uri="{FF2B5EF4-FFF2-40B4-BE49-F238E27FC236}">
                <a16:creationId xmlns:a16="http://schemas.microsoft.com/office/drawing/2014/main" id="{DBB14A9B-A9A5-44FB-8B9E-5F62818EE606}"/>
              </a:ext>
            </a:extLst>
          </p:cNvPr>
          <p:cNvSpPr/>
          <p:nvPr/>
        </p:nvSpPr>
        <p:spPr>
          <a:xfrm>
            <a:off x="2149436" y="3641408"/>
            <a:ext cx="7207201" cy="8561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2800" dirty="0">
                <a:solidFill>
                  <a:schemeClr val="accent5">
                    <a:lumMod val="50000"/>
                  </a:schemeClr>
                </a:solidFill>
              </a:rPr>
              <a:t>Infovahetus Viljandi vallaga</a:t>
            </a:r>
          </a:p>
        </p:txBody>
      </p:sp>
      <p:sp>
        <p:nvSpPr>
          <p:cNvPr id="40" name="Ristkülik: ümarnurkne 39">
            <a:extLst>
              <a:ext uri="{FF2B5EF4-FFF2-40B4-BE49-F238E27FC236}">
                <a16:creationId xmlns:a16="http://schemas.microsoft.com/office/drawing/2014/main" id="{B59407F4-E282-440F-9332-A2DE1F701F12}"/>
              </a:ext>
            </a:extLst>
          </p:cNvPr>
          <p:cNvSpPr/>
          <p:nvPr/>
        </p:nvSpPr>
        <p:spPr>
          <a:xfrm>
            <a:off x="2149438" y="4630526"/>
            <a:ext cx="7207201" cy="8561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2800" dirty="0">
                <a:solidFill>
                  <a:schemeClr val="accent5">
                    <a:lumMod val="50000"/>
                  </a:schemeClr>
                </a:solidFill>
              </a:rPr>
              <a:t>Kokkuvõte</a:t>
            </a:r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6E743B7D-A1C9-4FDB-983A-560FAA049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101" y="74790"/>
            <a:ext cx="1946148" cy="39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301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780519-F8DC-4BEA-88BC-E6AA12DF2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322773"/>
            <a:ext cx="11224683" cy="48797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sz="3900" b="1" dirty="0">
                <a:solidFill>
                  <a:schemeClr val="accent5">
                    <a:lumMod val="50000"/>
                  </a:schemeClr>
                </a:solidFill>
              </a:rPr>
              <a:t>Sissejuhatus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Uuring toimus 15. märts - 14. aprill 2021.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Eesmärk: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t-EE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Tõsta taotluste menetlemise kvaliteeti ja teenuste kasutamise mugavust.</a:t>
            </a:r>
          </a:p>
          <a:p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Uuring hõlmas järgnevaid valdkondi: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rahvastikuregistri teenused;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keskkonna- ja kommunaalteenused;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ehitus- ja planeerimisteenused;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sotsiaalteenused ja -toetused;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haridus- ja kultuuriteenused;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infovahetus vallaga.</a:t>
            </a:r>
          </a:p>
          <a:p>
            <a:pPr marL="0" indent="0">
              <a:buNone/>
            </a:pPr>
            <a:endParaRPr lang="et-EE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CD37916A-301A-4227-8D7A-FD82C70E8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143" y="110388"/>
            <a:ext cx="1944793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885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780519-F8DC-4BEA-88BC-E6AA12DF2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322773"/>
            <a:ext cx="11224683" cy="4879724"/>
          </a:xfrm>
        </p:spPr>
        <p:txBody>
          <a:bodyPr>
            <a:normAutofit fontScale="850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t-EE" sz="4600" b="1" dirty="0">
                <a:solidFill>
                  <a:schemeClr val="accent5">
                    <a:lumMod val="50000"/>
                  </a:schemeClr>
                </a:solidFill>
              </a:rPr>
              <a:t>Metoodika</a:t>
            </a:r>
            <a:endParaRPr lang="et-EE" sz="32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t-EE" sz="3300" dirty="0">
                <a:solidFill>
                  <a:schemeClr val="accent5">
                    <a:lumMod val="50000"/>
                  </a:schemeClr>
                </a:solidFill>
              </a:rPr>
              <a:t>Uuringus sai osaleda anonüümselt ja andmeid koguti veebiankeetide abil.</a:t>
            </a:r>
          </a:p>
          <a:p>
            <a:pPr algn="just">
              <a:spcAft>
                <a:spcPts val="600"/>
              </a:spcAft>
            </a:pPr>
            <a:r>
              <a:rPr lang="et-EE" sz="3300" dirty="0">
                <a:solidFill>
                  <a:schemeClr val="accent5">
                    <a:lumMod val="50000"/>
                  </a:schemeClr>
                </a:solidFill>
              </a:rPr>
              <a:t>Uuringus osalemise kutset levitati Viljandi valla kodulehel ja sotsiaalmeedias, ajalehes Viljandi Valla Teataja ja Sakala.</a:t>
            </a:r>
          </a:p>
          <a:p>
            <a:pPr algn="just">
              <a:spcAft>
                <a:spcPts val="600"/>
              </a:spcAft>
            </a:pPr>
            <a:r>
              <a:rPr lang="et-EE" sz="3300" dirty="0">
                <a:solidFill>
                  <a:schemeClr val="accent5">
                    <a:lumMod val="50000"/>
                  </a:schemeClr>
                </a:solidFill>
              </a:rPr>
              <a:t>Teenuse kvaliteeti mõõdeti kümnepallisel skaalal (1-2 mitterahuldav, 3-4 rahuldav, 5-6 hea, 7-8 väga hea, 9-10 suurepärane) eelnevalt kokkulepitud mõõdikute alusel: info leidmise lihtsus, kasutamise mugavus, osutamise kiirus, suhtluse asjakohas ja -meeldivus.</a:t>
            </a:r>
          </a:p>
          <a:p>
            <a:pPr algn="just">
              <a:spcAft>
                <a:spcPts val="600"/>
              </a:spcAft>
            </a:pPr>
            <a:r>
              <a:rPr lang="et-EE" sz="3300" dirty="0">
                <a:solidFill>
                  <a:schemeClr val="accent5">
                    <a:lumMod val="50000"/>
                  </a:schemeClr>
                </a:solidFill>
              </a:rPr>
              <a:t>Uuringus osalejate kohta koguti järgmist taustinfot: elupiirkond, elamu tüüp, vastaja vanus ja roll ning infot lastega perede kohta. 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t-EE" sz="33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et-EE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t-EE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CD37916A-301A-4227-8D7A-FD82C70E8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143" y="110388"/>
            <a:ext cx="1944793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08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5780519-F8DC-4BEA-88BC-E6AA12DF2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608" y="1322773"/>
            <a:ext cx="9552373" cy="487972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t-EE" sz="3900" b="1" dirty="0">
                <a:solidFill>
                  <a:schemeClr val="accent5">
                    <a:lumMod val="50000"/>
                  </a:schemeClr>
                </a:solidFill>
              </a:rPr>
              <a:t>Vastajate taustinfo</a:t>
            </a:r>
          </a:p>
          <a:p>
            <a:pPr algn="just">
              <a:spcAft>
                <a:spcPts val="600"/>
              </a:spcAft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Uuringu tulemusena 157 vastust. </a:t>
            </a:r>
          </a:p>
          <a:p>
            <a:pPr algn="just">
              <a:spcAft>
                <a:spcPts val="600"/>
              </a:spcAft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Enim vastanuid osales Viiratsist 13%, Kolga-Jaani alevikust 6%, Ramsi alevikust 5%. Mustla alevikust, Uusna külast, </a:t>
            </a:r>
            <a:r>
              <a:rPr lang="et-EE" dirty="0" err="1">
                <a:solidFill>
                  <a:schemeClr val="accent5">
                    <a:lumMod val="50000"/>
                  </a:schemeClr>
                </a:solidFill>
              </a:rPr>
              <a:t>Holstre</a:t>
            </a: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 külast ja Paistu külast osales 4% vastanuist.</a:t>
            </a:r>
          </a:p>
          <a:p>
            <a:pPr algn="just">
              <a:spcAft>
                <a:spcPts val="600"/>
              </a:spcAft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Uuringus osalejatest elab eramajas 70% või korteris 26%. </a:t>
            </a:r>
          </a:p>
          <a:p>
            <a:pPr algn="just">
              <a:spcAft>
                <a:spcPts val="600"/>
              </a:spcAft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Kõige aktiivsemad uuringus osalejad olid vanuses 45-49 ja 35-39.</a:t>
            </a:r>
          </a:p>
          <a:p>
            <a:pPr algn="just">
              <a:spcAft>
                <a:spcPts val="600"/>
              </a:spcAft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K</a:t>
            </a:r>
            <a:r>
              <a:rPr lang="nb-NO" dirty="0">
                <a:solidFill>
                  <a:schemeClr val="accent5">
                    <a:lumMod val="50000"/>
                  </a:schemeClr>
                </a:solidFill>
              </a:rPr>
              <a:t>üsitlusele vastanuist 61% olid lastega pered</a:t>
            </a: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et-EE" dirty="0">
                <a:solidFill>
                  <a:schemeClr val="accent5">
                    <a:lumMod val="50000"/>
                  </a:schemeClr>
                </a:solidFill>
              </a:rPr>
              <a:t>Enim kasutatavad teenused uuringus osalejate hulgas olid: teede hooldus, jäätmete vedu, elukoha registreerimine, lasteaiakoha taotlemine, sünni registreerimine ja sünnitoetus. </a:t>
            </a:r>
          </a:p>
          <a:p>
            <a:pPr>
              <a:spcAft>
                <a:spcPts val="600"/>
              </a:spcAft>
            </a:pPr>
            <a:endParaRPr lang="et-EE" sz="33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t-EE" sz="33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t-EE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t-EE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CD37916A-301A-4227-8D7A-FD82C70E8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143" y="110388"/>
            <a:ext cx="1944793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068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3C100022-7724-4579-A0B3-C7EA09C74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4074" y="2723971"/>
            <a:ext cx="4719945" cy="2929430"/>
          </a:xfrm>
          <a:prstGeom prst="rect">
            <a:avLst/>
          </a:prstGeom>
        </p:spPr>
      </p:pic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C6DC50-1ECA-4708-AA86-A0630BA2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654398"/>
            <a:ext cx="11442372" cy="4551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sz="3200" b="1" dirty="0">
                <a:solidFill>
                  <a:schemeClr val="accent5">
                    <a:lumMod val="50000"/>
                  </a:schemeClr>
                </a:solidFill>
              </a:rPr>
              <a:t>Rahulolu rahvastikuregistri ja arhiivi teenuste kvaliteediga</a:t>
            </a:r>
          </a:p>
        </p:txBody>
      </p:sp>
      <p:sp>
        <p:nvSpPr>
          <p:cNvPr id="27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E06301FC-0760-42FD-8229-BAA9D02407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0938" y="110388"/>
            <a:ext cx="1944793" cy="402371"/>
          </a:xfrm>
          <a:prstGeom prst="rect">
            <a:avLst/>
          </a:prstGeom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BBBDFF81-F6EF-4DB8-86B7-CA3100977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915977"/>
              </p:ext>
            </p:extLst>
          </p:nvPr>
        </p:nvGraphicFramePr>
        <p:xfrm>
          <a:off x="757981" y="2723971"/>
          <a:ext cx="5616186" cy="292943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4181099">
                  <a:extLst>
                    <a:ext uri="{9D8B030D-6E8A-4147-A177-3AD203B41FA5}">
                      <a16:colId xmlns:a16="http://schemas.microsoft.com/office/drawing/2014/main" val="3860026393"/>
                    </a:ext>
                  </a:extLst>
                </a:gridCol>
                <a:gridCol w="1435087">
                  <a:extLst>
                    <a:ext uri="{9D8B030D-6E8A-4147-A177-3AD203B41FA5}">
                      <a16:colId xmlns:a16="http://schemas.microsoft.com/office/drawing/2014/main" val="3886165087"/>
                    </a:ext>
                  </a:extLst>
                </a:gridCol>
              </a:tblGrid>
              <a:tr h="532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Kvaliteedi komponent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Hinnang 10-palli skaalal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902112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Info leidmise </a:t>
                      </a: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lihtsus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7,12</a:t>
                      </a:r>
                      <a:endParaRPr lang="et-EE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39433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Kasutamise mugavus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7,31</a:t>
                      </a:r>
                      <a:endParaRPr lang="et-EE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36806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Osutamise kiirus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7,58</a:t>
                      </a:r>
                      <a:endParaRPr lang="et-EE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3614175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asjakohasus</a:t>
                      </a:r>
                      <a:endParaRPr lang="et-EE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7,53</a:t>
                      </a:r>
                      <a:endParaRPr lang="et-EE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1937784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meeldivus</a:t>
                      </a:r>
                      <a:endParaRPr lang="et-EE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7,62</a:t>
                      </a:r>
                      <a:endParaRPr lang="et-EE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8883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426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C6DC50-1ECA-4708-AA86-A0630BA2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663" y="1603547"/>
            <a:ext cx="11442372" cy="4680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1" dirty="0">
                <a:solidFill>
                  <a:schemeClr val="accent5">
                    <a:lumMod val="50000"/>
                  </a:schemeClr>
                </a:solidFill>
              </a:rPr>
              <a:t>Rahulolu </a:t>
            </a:r>
            <a:r>
              <a:rPr lang="et-EE" sz="3200" b="1" dirty="0">
                <a:solidFill>
                  <a:schemeClr val="accent5">
                    <a:lumMod val="50000"/>
                  </a:schemeClr>
                </a:solidFill>
              </a:rPr>
              <a:t>keskkonna- ja kommunaalteenuste kvaliteediga</a:t>
            </a:r>
          </a:p>
        </p:txBody>
      </p:sp>
      <p:sp>
        <p:nvSpPr>
          <p:cNvPr id="27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E06301FC-0760-42FD-8229-BAA9D0240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0938" y="110388"/>
            <a:ext cx="1944793" cy="402371"/>
          </a:xfrm>
          <a:prstGeom prst="rect">
            <a:avLst/>
          </a:prstGeom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BBBDFF81-F6EF-4DB8-86B7-CA3100977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917375"/>
              </p:ext>
            </p:extLst>
          </p:nvPr>
        </p:nvGraphicFramePr>
        <p:xfrm>
          <a:off x="757981" y="2723971"/>
          <a:ext cx="5616186" cy="292943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4181099">
                  <a:extLst>
                    <a:ext uri="{9D8B030D-6E8A-4147-A177-3AD203B41FA5}">
                      <a16:colId xmlns:a16="http://schemas.microsoft.com/office/drawing/2014/main" val="3860026393"/>
                    </a:ext>
                  </a:extLst>
                </a:gridCol>
                <a:gridCol w="1435087">
                  <a:extLst>
                    <a:ext uri="{9D8B030D-6E8A-4147-A177-3AD203B41FA5}">
                      <a16:colId xmlns:a16="http://schemas.microsoft.com/office/drawing/2014/main" val="3886165087"/>
                    </a:ext>
                  </a:extLst>
                </a:gridCol>
              </a:tblGrid>
              <a:tr h="532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Kvaliteedi komponent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Hinnang 10-palli skaalal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902112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Info leidmise lihtsus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6,58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39433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Kasutamise mugavus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6,42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36806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Osutamise kiirus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3614175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asjakohasus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1937784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meeldivus</a:t>
                      </a:r>
                      <a:endParaRPr lang="et-EE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6,64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8883605"/>
                  </a:ext>
                </a:extLst>
              </a:tr>
            </a:tbl>
          </a:graphicData>
        </a:graphic>
      </p:graphicFrame>
      <p:pic>
        <p:nvPicPr>
          <p:cNvPr id="2" name="Pilt 1">
            <a:extLst>
              <a:ext uri="{FF2B5EF4-FFF2-40B4-BE49-F238E27FC236}">
                <a16:creationId xmlns:a16="http://schemas.microsoft.com/office/drawing/2014/main" id="{A5243565-74A7-40C3-903C-5F56C14286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1619" y="2723971"/>
            <a:ext cx="4802399" cy="290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706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C6DC50-1ECA-4708-AA86-A0630BA2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698170"/>
            <a:ext cx="11442372" cy="4516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1" dirty="0">
                <a:solidFill>
                  <a:schemeClr val="accent5">
                    <a:lumMod val="50000"/>
                  </a:schemeClr>
                </a:solidFill>
              </a:rPr>
              <a:t>Rahulolu </a:t>
            </a:r>
            <a:r>
              <a:rPr lang="et-EE" sz="3200" b="1" dirty="0">
                <a:solidFill>
                  <a:schemeClr val="accent5">
                    <a:lumMod val="50000"/>
                  </a:schemeClr>
                </a:solidFill>
              </a:rPr>
              <a:t>ehitus- ja planeerimisteenuste kvaliteediga</a:t>
            </a:r>
          </a:p>
        </p:txBody>
      </p:sp>
      <p:sp>
        <p:nvSpPr>
          <p:cNvPr id="27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E06301FC-0760-42FD-8229-BAA9D0240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0938" y="110388"/>
            <a:ext cx="1944793" cy="402371"/>
          </a:xfrm>
          <a:prstGeom prst="rect">
            <a:avLst/>
          </a:prstGeom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BBBDFF81-F6EF-4DB8-86B7-CA3100977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039929"/>
              </p:ext>
            </p:extLst>
          </p:nvPr>
        </p:nvGraphicFramePr>
        <p:xfrm>
          <a:off x="757981" y="2723971"/>
          <a:ext cx="5616186" cy="292943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4181099">
                  <a:extLst>
                    <a:ext uri="{9D8B030D-6E8A-4147-A177-3AD203B41FA5}">
                      <a16:colId xmlns:a16="http://schemas.microsoft.com/office/drawing/2014/main" val="3860026393"/>
                    </a:ext>
                  </a:extLst>
                </a:gridCol>
                <a:gridCol w="1435087">
                  <a:extLst>
                    <a:ext uri="{9D8B030D-6E8A-4147-A177-3AD203B41FA5}">
                      <a16:colId xmlns:a16="http://schemas.microsoft.com/office/drawing/2014/main" val="3886165087"/>
                    </a:ext>
                  </a:extLst>
                </a:gridCol>
              </a:tblGrid>
              <a:tr h="532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Kvaliteedi komponent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Hinnang 10-palli skaalal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902112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Info leidmise lihtsus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5,68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39433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Kasutamise mugavus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36806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Osutamise kiirus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3614175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asjakohasus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5,45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1937784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meeldivus</a:t>
                      </a:r>
                      <a:endParaRPr lang="et-EE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5,59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8883605"/>
                  </a:ext>
                </a:extLst>
              </a:tr>
            </a:tbl>
          </a:graphicData>
        </a:graphic>
      </p:graphicFrame>
      <p:pic>
        <p:nvPicPr>
          <p:cNvPr id="5" name="Pilt 4">
            <a:extLst>
              <a:ext uri="{FF2B5EF4-FFF2-40B4-BE49-F238E27FC236}">
                <a16:creationId xmlns:a16="http://schemas.microsoft.com/office/drawing/2014/main" id="{BA6F7BD3-B275-4D8D-BEDD-BDB195187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4038" y="2723971"/>
            <a:ext cx="4779982" cy="292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711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C6DC50-1ECA-4708-AA86-A0630BA22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698170"/>
            <a:ext cx="11442372" cy="4516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1" dirty="0">
                <a:solidFill>
                  <a:schemeClr val="accent5">
                    <a:lumMod val="50000"/>
                  </a:schemeClr>
                </a:solidFill>
              </a:rPr>
              <a:t>Rahulolu </a:t>
            </a:r>
            <a:r>
              <a:rPr lang="et-EE" sz="3200" b="1" dirty="0">
                <a:solidFill>
                  <a:schemeClr val="accent5">
                    <a:lumMod val="50000"/>
                  </a:schemeClr>
                </a:solidFill>
              </a:rPr>
              <a:t>sotsiaalteenuste kvaliteediga</a:t>
            </a:r>
          </a:p>
        </p:txBody>
      </p:sp>
      <p:sp>
        <p:nvSpPr>
          <p:cNvPr id="27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E06301FC-0760-42FD-8229-BAA9D0240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0938" y="110388"/>
            <a:ext cx="1944793" cy="402371"/>
          </a:xfrm>
          <a:prstGeom prst="rect">
            <a:avLst/>
          </a:prstGeom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BBBDFF81-F6EF-4DB8-86B7-CA3100977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62569"/>
              </p:ext>
            </p:extLst>
          </p:nvPr>
        </p:nvGraphicFramePr>
        <p:xfrm>
          <a:off x="757981" y="2723971"/>
          <a:ext cx="5616186" cy="2929431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4181099">
                  <a:extLst>
                    <a:ext uri="{9D8B030D-6E8A-4147-A177-3AD203B41FA5}">
                      <a16:colId xmlns:a16="http://schemas.microsoft.com/office/drawing/2014/main" val="3860026393"/>
                    </a:ext>
                  </a:extLst>
                </a:gridCol>
                <a:gridCol w="1435087">
                  <a:extLst>
                    <a:ext uri="{9D8B030D-6E8A-4147-A177-3AD203B41FA5}">
                      <a16:colId xmlns:a16="http://schemas.microsoft.com/office/drawing/2014/main" val="3886165087"/>
                    </a:ext>
                  </a:extLst>
                </a:gridCol>
              </a:tblGrid>
              <a:tr h="532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Kvaliteedi komponent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Hinnang 10-palli skaalal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902112"/>
                  </a:ext>
                </a:extLst>
              </a:tr>
              <a:tr h="510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Info leidmise lihtsus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39433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Kasutamise mugavus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36806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Osutamise kiirus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3614175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asjakohasus</a:t>
                      </a:r>
                      <a:endParaRPr lang="et-EE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1937784"/>
                  </a:ext>
                </a:extLst>
              </a:tr>
              <a:tr h="471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Suhtluse meeldivus</a:t>
                      </a:r>
                      <a:endParaRPr lang="et-EE" sz="16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8883605"/>
                  </a:ext>
                </a:extLst>
              </a:tr>
            </a:tbl>
          </a:graphicData>
        </a:graphic>
      </p:graphicFrame>
      <p:pic>
        <p:nvPicPr>
          <p:cNvPr id="2" name="Pilt 1">
            <a:extLst>
              <a:ext uri="{FF2B5EF4-FFF2-40B4-BE49-F238E27FC236}">
                <a16:creationId xmlns:a16="http://schemas.microsoft.com/office/drawing/2014/main" id="{034B72CB-8E3F-4A4F-8F41-BC921C4760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2882" y="2711916"/>
            <a:ext cx="4801137" cy="292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466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704</Words>
  <Application>Microsoft Office PowerPoint</Application>
  <PresentationFormat>Laiekraan</PresentationFormat>
  <Paragraphs>154</Paragraphs>
  <Slides>14</Slides>
  <Notes>0</Notes>
  <HiddenSlides>0</HiddenSlides>
  <MMClips>0</MMClips>
  <ScaleCrop>false</ScaleCrop>
  <HeadingPairs>
    <vt:vector size="8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Manustatud OLE-serverid</vt:lpstr>
      </vt:variant>
      <vt:variant>
        <vt:i4>1</vt:i4>
      </vt:variant>
      <vt:variant>
        <vt:lpstr>Slaidipealkirjad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Office'i kujundus</vt:lpstr>
      <vt:lpstr>CorelDRAW</vt:lpstr>
      <vt:lpstr>Viljandi Vallavalitsuse teenuste kvaliteedi                  rahulolu uuring 2021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Viljandi Vallavalitsuse teenustega rahulolu uuring 2021</dc:title>
  <dc:creator>Anna Netšajeva</dc:creator>
  <cp:lastModifiedBy>Martin Raid</cp:lastModifiedBy>
  <cp:revision>4</cp:revision>
  <dcterms:created xsi:type="dcterms:W3CDTF">2021-04-21T05:27:55Z</dcterms:created>
  <dcterms:modified xsi:type="dcterms:W3CDTF">2021-04-29T09:37:34Z</dcterms:modified>
</cp:coreProperties>
</file>